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75" r:id="rId4"/>
    <p:sldId id="259" r:id="rId5"/>
    <p:sldId id="258" r:id="rId6"/>
    <p:sldId id="261" r:id="rId7"/>
    <p:sldId id="260" r:id="rId8"/>
    <p:sldId id="263" r:id="rId9"/>
    <p:sldId id="264" r:id="rId10"/>
    <p:sldId id="266" r:id="rId11"/>
    <p:sldId id="268" r:id="rId12"/>
    <p:sldId id="269" r:id="rId13"/>
    <p:sldId id="270" r:id="rId14"/>
    <p:sldId id="265" r:id="rId15"/>
    <p:sldId id="274" r:id="rId16"/>
    <p:sldId id="271" r:id="rId17"/>
    <p:sldId id="272" r:id="rId18"/>
    <p:sldId id="273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6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D5DB5C-FAF9-054F-83BE-C2F591BD9EA3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CCE21-0269-7D4D-A67C-69F543828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50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kusai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kusai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kusai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kusai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great wave off </a:t>
            </a:r>
            <a:r>
              <a:rPr lang="en-US" dirty="0" err="1"/>
              <a:t>kanagawa</a:t>
            </a:r>
            <a:r>
              <a:rPr lang="en-US" dirty="0"/>
              <a:t> </a:t>
            </a:r>
            <a:r>
              <a:rPr lang="en-ZA" dirty="0">
                <a:hlinkClick r:id="rId3" tooltip="Hokusai"/>
              </a:rPr>
              <a:t>Katsushika Hokusai</a:t>
            </a:r>
            <a:r>
              <a:rPr lang="en-ZA" dirty="0"/>
              <a:t> 1831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28869-878B-524F-B0E0-FF954DFB9B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07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great wave off </a:t>
            </a:r>
            <a:r>
              <a:rPr lang="en-US" dirty="0" err="1"/>
              <a:t>kanagawa</a:t>
            </a:r>
            <a:r>
              <a:rPr lang="en-US" dirty="0"/>
              <a:t> </a:t>
            </a:r>
            <a:r>
              <a:rPr lang="en-ZA" dirty="0">
                <a:hlinkClick r:id="rId3" tooltip="Hokusai"/>
              </a:rPr>
              <a:t>Katsushika Hokusai</a:t>
            </a:r>
            <a:r>
              <a:rPr lang="en-ZA" dirty="0"/>
              <a:t> 1831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28869-878B-524F-B0E0-FF954DFB9B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91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great wave off </a:t>
            </a:r>
            <a:r>
              <a:rPr lang="en-US" dirty="0" err="1"/>
              <a:t>kanagawa</a:t>
            </a:r>
            <a:r>
              <a:rPr lang="en-US" dirty="0"/>
              <a:t> </a:t>
            </a:r>
            <a:r>
              <a:rPr lang="en-ZA" dirty="0">
                <a:hlinkClick r:id="rId3" tooltip="Hokusai"/>
              </a:rPr>
              <a:t>Katsushika Hokusai</a:t>
            </a:r>
            <a:r>
              <a:rPr lang="en-ZA" dirty="0"/>
              <a:t> 1831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28869-878B-524F-B0E0-FF954DFB9B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26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great wave off </a:t>
            </a:r>
            <a:r>
              <a:rPr lang="en-US" dirty="0" err="1"/>
              <a:t>kanagawa</a:t>
            </a:r>
            <a:r>
              <a:rPr lang="en-US" dirty="0"/>
              <a:t> </a:t>
            </a:r>
            <a:r>
              <a:rPr lang="en-ZA" dirty="0">
                <a:hlinkClick r:id="rId3" tooltip="Hokusai"/>
              </a:rPr>
              <a:t>Katsushika Hokusai</a:t>
            </a:r>
            <a:r>
              <a:rPr lang="en-ZA" dirty="0"/>
              <a:t> 1831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28869-878B-524F-B0E0-FF954DFB9B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AFD21-D502-71F7-7725-37F412D32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34330B-0487-AEC0-A29F-435FEBC44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7BE8C-46A7-0549-EC44-8C8C55BCD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9563E-1B08-3434-A47F-F48EDA761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3C485-1CFC-92B7-847C-BC09D692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5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FFDAF-5FC4-62A7-A6C6-2DB56876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71300-C027-A155-5EF2-2CDFEE650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A35E9-B8A0-86D1-2DC3-D8D276B2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7B710-DDC0-5B87-9989-AB3A9A20C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1F298-F50A-1EDC-C3E5-2C8F740A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64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D413FD-55A2-DEBA-F84D-4939E4C421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4C552-97B2-73DF-164E-7E76458A4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8D88C-FFE4-A20D-C0B8-3725A0C57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17C70-4D9A-D64A-650F-A1C18472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32187-9408-8587-CCCD-B90AAE0A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BEFF-EAC0-FE83-4983-59CFDABB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8328B-2107-13F6-986F-37F8ABEA5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31BF3-A6E2-6CCA-1BB5-940FE1C3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64C8E-AE7A-72BC-871D-0719EC908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FE0CE-F392-47D9-376B-7C5E0D46D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747B-63C5-3396-03FC-686FF514A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B4212-9385-A59E-9C23-51EA11B6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4281B-AA5C-C3BE-8BB4-F732BEEF6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A14CD-D603-DA90-E6F1-331A48E6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4712F-F625-0A67-D2B7-342E78C7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54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F7616-5535-1FDF-BBEF-A8B5C02E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9D9CD-5DCC-3C4E-B3F4-6A09FF5AB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72447-4C98-EEAD-3554-8B315D9EF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A590A-8018-355B-F46F-4448A6E57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3CF27-0E0A-BBD2-0B9E-F3B6BD5D3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4FA09-0916-CA71-F062-13691941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97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59A78-5C93-7CFE-CA25-A8094EB3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F5286-3DC5-ADEA-2F15-3A396C0DF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A5067-52E8-2BF8-A604-EE95A1E6C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9B703-31FB-158D-0F15-3CDE26EF2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855956-4545-3121-BD1E-BB2ABCD61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E625D9-BDD8-179A-5F69-836E6CC8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F6D183-61E2-7F77-5986-7AC7781E1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72B13B-DE8E-A748-4B28-6F7763A93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0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94B8-E7FE-15C9-CE45-B994152B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362ECF-F404-8EA1-A136-C866A5645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E1333-873D-D7E0-8EAA-8DE1D32BE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1321C-30B4-629C-3108-59D713FB4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1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BD751F-AB5D-4C81-64C9-12E296885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3D3CE-0370-8162-3218-68523F5FF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511AB-CEF1-A394-84B5-73DA6756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6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55D2-BC3A-37BE-5F00-B38925F2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27497-64A7-37B0-E38B-225CBA26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D64D4D-DF62-5323-225B-CA6EE1F8A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002F-CCAE-3CA8-1299-8A56ACFD1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17F5A-4ABA-D760-2C71-80DDF7241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CAED7-9289-780E-C469-49D0D907F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6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C339-4166-D500-E3C5-BAF742AB5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2117F1-DC88-90AF-4E18-44B59AF010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931BD-7826-67CC-C7A5-248085B1B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77DA0-1ABC-2DAC-CA04-ED1C79B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CE8D3-2701-3409-AC37-AA293CEFE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2E9F7-C7E4-2E30-D905-FBD7692F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4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FDA8C-DAAC-35E1-C0DB-806E48CA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F3B73-406F-4122-8FC8-65B38FEAB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9FBB0-58F7-D012-4B5E-9789304F3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CE7F3-FE1F-53AF-3926-0B2C38217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4FD75-1CB7-AEC9-EA62-6F085C41D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40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kusai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isgiddy/pil102_example/HEAD" TargetMode="External"/><Relationship Id="rId2" Type="http://schemas.openxmlformats.org/officeDocument/2006/relationships/hyperlink" Target="https://github.com/isgiddy/pil102_example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isgiddy/pil102_example/HEAD" TargetMode="External"/><Relationship Id="rId2" Type="http://schemas.openxmlformats.org/officeDocument/2006/relationships/hyperlink" Target="https://github.com/isgiddy/pil102_exampl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9E608B33-9CAE-42F9-72FA-AC0861857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742" y="0"/>
            <a:ext cx="12935006" cy="86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83B4DD-5439-3AE2-5410-DD2EA2A7C1F9}"/>
              </a:ext>
            </a:extLst>
          </p:cNvPr>
          <p:cNvSpPr txBox="1"/>
          <p:nvPr/>
        </p:nvSpPr>
        <p:spPr>
          <a:xfrm>
            <a:off x="6247761" y="917304"/>
            <a:ext cx="926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How do atmospheric sources of energy mix the ocean?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224C0-67F9-8B86-FBD4-F0332B59A8D9}"/>
              </a:ext>
            </a:extLst>
          </p:cNvPr>
          <p:cNvSpPr txBox="1"/>
          <p:nvPr/>
        </p:nvSpPr>
        <p:spPr>
          <a:xfrm>
            <a:off x="169985" y="6488668"/>
            <a:ext cx="560949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The great wave of Kanagawa </a:t>
            </a:r>
            <a:r>
              <a:rPr lang="en-ZA" dirty="0">
                <a:hlinkClick r:id="rId3" tooltip="Hokusai"/>
              </a:rPr>
              <a:t>Katsushika Hokusai</a:t>
            </a:r>
            <a:r>
              <a:rPr lang="en-ZA" dirty="0"/>
              <a:t> 1831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02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71D0BC-3A42-C498-0254-CB44FC91ACC4}"/>
              </a:ext>
            </a:extLst>
          </p:cNvPr>
          <p:cNvSpPr txBox="1"/>
          <p:nvPr/>
        </p:nvSpPr>
        <p:spPr>
          <a:xfrm>
            <a:off x="328246" y="331150"/>
            <a:ext cx="92612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Interruption! 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Follow the link and open the binder</a:t>
            </a:r>
          </a:p>
          <a:p>
            <a:r>
              <a:rPr lang="en-US" b="1" dirty="0">
                <a:latin typeface="Avenir Book" panose="02000503020000020003" pitchFamily="2" charset="0"/>
                <a:hlinkClick r:id="rId2"/>
              </a:rPr>
              <a:t>https://github.com/isgiddy/pil102_example</a:t>
            </a:r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  <a:hlinkClick r:id="rId3"/>
              </a:rPr>
              <a:t>https://mybinder.org/v2/gh/isgiddy/pil102_example/HEAD</a:t>
            </a:r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In break out rooms, run through the code and discuss the results (5 minutes)</a:t>
            </a:r>
          </a:p>
          <a:p>
            <a:r>
              <a:rPr lang="en-US" b="1" dirty="0">
                <a:latin typeface="Avenir Book" panose="02000503020000020003" pitchFamily="2" charset="0"/>
              </a:rPr>
              <a:t>Do this together and share screen or individually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2 groups: 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Case2: Stabilizing conditions 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Case3: Convective conditions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093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23CEAF-EC8E-8DD7-9C1A-0292DC6B6A2B}"/>
              </a:ext>
            </a:extLst>
          </p:cNvPr>
          <p:cNvSpPr txBox="1"/>
          <p:nvPr/>
        </p:nvSpPr>
        <p:spPr>
          <a:xfrm>
            <a:off x="328246" y="331150"/>
            <a:ext cx="926123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Interruption! 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**If this doesn’t work, give results to each breakout room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Discuss the results (5 minutes). 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2 groups: 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Case2: Stabilizing conditions 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Case3: Convective conditions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443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7E5A80-3041-CBB7-3E53-59AC1967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16" y="1692924"/>
            <a:ext cx="5232784" cy="4400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B0B038-E9DD-F9A5-1A6D-2B38999776F3}"/>
              </a:ext>
            </a:extLst>
          </p:cNvPr>
          <p:cNvSpPr txBox="1"/>
          <p:nvPr/>
        </p:nvSpPr>
        <p:spPr>
          <a:xfrm>
            <a:off x="1359877" y="468923"/>
            <a:ext cx="297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some force: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4ABEB-0E16-4E63-E505-F4DB676C4F2E}"/>
              </a:ext>
            </a:extLst>
          </p:cNvPr>
          <p:cNvSpPr txBox="1"/>
          <p:nvPr/>
        </p:nvSpPr>
        <p:spPr>
          <a:xfrm>
            <a:off x="3799830" y="1022921"/>
            <a:ext cx="245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r>
              <a:rPr lang="en-US" baseline="-25000" dirty="0"/>
              <a:t>10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9B4D-EACF-7249-31C8-51CC61E32708}"/>
              </a:ext>
            </a:extLst>
          </p:cNvPr>
          <p:cNvCxnSpPr>
            <a:cxnSpLocks/>
          </p:cNvCxnSpPr>
          <p:nvPr/>
        </p:nvCxnSpPr>
        <p:spPr>
          <a:xfrm>
            <a:off x="4337538" y="1207587"/>
            <a:ext cx="8557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F73C6D-8789-3D17-5940-32A2D8B3A76E}"/>
              </a:ext>
            </a:extLst>
          </p:cNvPr>
          <p:cNvSpPr txBox="1"/>
          <p:nvPr/>
        </p:nvSpPr>
        <p:spPr>
          <a:xfrm>
            <a:off x="2058361" y="1022921"/>
            <a:ext cx="245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o</a:t>
            </a:r>
            <a:r>
              <a:rPr lang="en-US" dirty="0"/>
              <a:t> = 0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579685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B0B038-E9DD-F9A5-1A6D-2B38999776F3}"/>
              </a:ext>
            </a:extLst>
          </p:cNvPr>
          <p:cNvSpPr txBox="1"/>
          <p:nvPr/>
        </p:nvSpPr>
        <p:spPr>
          <a:xfrm>
            <a:off x="1359877" y="468923"/>
            <a:ext cx="297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some force: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4ABEB-0E16-4E63-E505-F4DB676C4F2E}"/>
              </a:ext>
            </a:extLst>
          </p:cNvPr>
          <p:cNvSpPr txBox="1"/>
          <p:nvPr/>
        </p:nvSpPr>
        <p:spPr>
          <a:xfrm>
            <a:off x="3799830" y="1022921"/>
            <a:ext cx="245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r>
              <a:rPr lang="en-US" baseline="-25000" dirty="0"/>
              <a:t>10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9B4D-EACF-7249-31C8-51CC61E32708}"/>
              </a:ext>
            </a:extLst>
          </p:cNvPr>
          <p:cNvCxnSpPr>
            <a:cxnSpLocks/>
          </p:cNvCxnSpPr>
          <p:nvPr/>
        </p:nvCxnSpPr>
        <p:spPr>
          <a:xfrm>
            <a:off x="4337538" y="1207587"/>
            <a:ext cx="8557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F73C6D-8789-3D17-5940-32A2D8B3A76E}"/>
              </a:ext>
            </a:extLst>
          </p:cNvPr>
          <p:cNvSpPr txBox="1"/>
          <p:nvPr/>
        </p:nvSpPr>
        <p:spPr>
          <a:xfrm>
            <a:off x="2058361" y="1022921"/>
            <a:ext cx="245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o</a:t>
            </a:r>
            <a:r>
              <a:rPr lang="en-US" dirty="0"/>
              <a:t> = 0</a:t>
            </a:r>
            <a:endParaRPr lang="en-US" baseline="-25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09A855-262E-3E85-D743-8610507F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161" y="1764213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EC99E6-0EC6-CB9F-4827-D1BC63EFA233}"/>
              </a:ext>
            </a:extLst>
          </p:cNvPr>
          <p:cNvSpPr txBox="1"/>
          <p:nvPr/>
        </p:nvSpPr>
        <p:spPr>
          <a:xfrm>
            <a:off x="1254370" y="5981810"/>
            <a:ext cx="7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layer will deepen, and get slightly more dense – mixing up more dense water from below</a:t>
            </a:r>
          </a:p>
        </p:txBody>
      </p:sp>
    </p:spTree>
    <p:extLst>
      <p:ext uri="{BB962C8B-B14F-4D97-AF65-F5344CB8AC3E}">
        <p14:creationId xmlns:p14="http://schemas.microsoft.com/office/powerpoint/2010/main" val="236273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p of monthly 95th percentile depths">
            <a:extLst>
              <a:ext uri="{FF2B5EF4-FFF2-40B4-BE49-F238E27FC236}">
                <a16:creationId xmlns:a16="http://schemas.microsoft.com/office/drawing/2014/main" id="{55868582-4B2B-9030-A0B3-48C00E0DB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267" y="762000"/>
            <a:ext cx="7776173" cy="499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385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6639D5-604F-4694-3F22-B4D3831B5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794"/>
            <a:ext cx="7772400" cy="30165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17657B-7A10-0D38-4B03-A7134D70B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3337639"/>
            <a:ext cx="7772400" cy="28790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78EE2E-641E-5027-3E56-5C013A05835C}"/>
              </a:ext>
            </a:extLst>
          </p:cNvPr>
          <p:cNvSpPr txBox="1"/>
          <p:nvPr/>
        </p:nvSpPr>
        <p:spPr>
          <a:xfrm>
            <a:off x="9425354" y="6349874"/>
            <a:ext cx="308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Cronin and </a:t>
            </a:r>
            <a:r>
              <a:rPr lang="en-US" dirty="0" err="1"/>
              <a:t>Sprintal</a:t>
            </a:r>
            <a:r>
              <a:rPr lang="en-US" dirty="0"/>
              <a:t>, 2001</a:t>
            </a:r>
          </a:p>
        </p:txBody>
      </p:sp>
    </p:spTree>
    <p:extLst>
      <p:ext uri="{BB962C8B-B14F-4D97-AF65-F5344CB8AC3E}">
        <p14:creationId xmlns:p14="http://schemas.microsoft.com/office/powerpoint/2010/main" val="1973174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C8FF5-75D9-0EBF-DABE-4CB74355C989}"/>
                  </a:ext>
                </a:extLst>
              </p:cNvPr>
              <p:cNvSpPr txBox="1"/>
              <p:nvPr/>
            </p:nvSpPr>
            <p:spPr>
              <a:xfrm>
                <a:off x="328246" y="331150"/>
                <a:ext cx="9261231" cy="5682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venir Book" panose="02000503020000020003" pitchFamily="2" charset="0"/>
                  </a:rPr>
                  <a:t>Evaluating whether wind stress or convection are dominant: </a:t>
                </a:r>
              </a:p>
              <a:p>
                <a:endParaRPr lang="en-US" b="1" dirty="0">
                  <a:latin typeface="Avenir Book" panose="02000503020000020003" pitchFamily="2" charset="0"/>
                </a:endParaRPr>
              </a:p>
              <a:p>
                <a:r>
                  <a:rPr lang="en-US" b="1" dirty="0" err="1">
                    <a:latin typeface="Avenir Book" panose="02000503020000020003" pitchFamily="2" charset="0"/>
                  </a:rPr>
                  <a:t>Monin-Obhukov</a:t>
                </a:r>
                <a:r>
                  <a:rPr lang="en-US" b="1" dirty="0">
                    <a:latin typeface="Avenir Book" panose="02000503020000020003" pitchFamily="2" charset="0"/>
                  </a:rPr>
                  <a:t> </a:t>
                </a:r>
                <a:r>
                  <a:rPr lang="en-US" dirty="0">
                    <a:latin typeface="Avenir Book" panose="02000503020000020003" pitchFamily="2" charset="0"/>
                  </a:rPr>
                  <a:t>length scale, L</a:t>
                </a:r>
                <a:r>
                  <a:rPr lang="en-US" baseline="-25000" dirty="0">
                    <a:latin typeface="Avenir Book" panose="02000503020000020003" pitchFamily="2" charset="0"/>
                  </a:rPr>
                  <a:t>MO</a:t>
                </a:r>
              </a:p>
              <a:p>
                <a:r>
                  <a:rPr lang="en-US" dirty="0">
                    <a:latin typeface="Avenir Book" panose="02000503020000020003" pitchFamily="2" charset="0"/>
                  </a:rPr>
                  <a:t>This is the size of the eddies from the boundary</a:t>
                </a: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𝑀𝑂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𝑠𝑡𝑟𝑒𝑠𝑠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𝑓𝑜𝑟𝑐𝑖𝑛𝑔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𝑏𝑢𝑜𝑦𝑎𝑛𝑐𝑦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𝑓𝑜𝑟𝑐𝑖𝑛𝑔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Avenir Book" panose="02000503020000020003" pitchFamily="2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𝑀𝑂</m:t>
                        </m:r>
                      </m:sub>
                    </m:sSub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&lt;0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 </m:t>
                    </m:r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convection</m:t>
                        </m:r>
                      </m:e>
                    </m:d>
                  </m:oMath>
                </a14:m>
                <a:endParaRPr lang="en-US" b="0" dirty="0">
                  <a:latin typeface="Avenir Book" panose="02000503020000020003" pitchFamily="2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𝑀𝑂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0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stable</m:t>
                        </m:r>
                      </m:e>
                    </m:d>
                  </m:oMath>
                </a14:m>
                <a:endParaRPr lang="en-US" b="0" dirty="0">
                  <a:latin typeface="Avenir Book" panose="02000503020000020003" pitchFamily="2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r>
                  <a:rPr lang="en-US" dirty="0">
                    <a:latin typeface="Avenir Book" panose="02000503020000020003" pitchFamily="2" charset="0"/>
                  </a:rPr>
                  <a:t>In wind driven conditions, the eddies are shear driven, and do not extend far from the boundary of a mixed layer</a:t>
                </a: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r>
                  <a:rPr lang="en-US" dirty="0">
                    <a:latin typeface="Avenir Book" panose="02000503020000020003" pitchFamily="2" charset="0"/>
                  </a:rPr>
                  <a:t>In convective conditions, eddies grow much larger with distance from the boundary</a:t>
                </a: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r>
                  <a:rPr lang="en-US" dirty="0">
                    <a:latin typeface="Avenir Book" panose="02000503020000020003" pitchFamily="2" charset="0"/>
                  </a:rPr>
                  <a:t>Use length scale of the mixed layer together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𝑀𝑂</m:t>
                        </m:r>
                      </m:sub>
                    </m:sSub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to evaluate whether stress forcing or buoyancy forcing are dominant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C8FF5-75D9-0EBF-DABE-4CB74355C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46" y="331150"/>
                <a:ext cx="9261231" cy="5682710"/>
              </a:xfrm>
              <a:prstGeom prst="rect">
                <a:avLst/>
              </a:prstGeom>
              <a:blipFill>
                <a:blip r:embed="rId2"/>
                <a:stretch>
                  <a:fillRect l="-547" t="-223" b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354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C8FF5-75D9-0EBF-DABE-4CB74355C989}"/>
                  </a:ext>
                </a:extLst>
              </p:cNvPr>
              <p:cNvSpPr txBox="1"/>
              <p:nvPr/>
            </p:nvSpPr>
            <p:spPr>
              <a:xfrm>
                <a:off x="328246" y="331150"/>
                <a:ext cx="9261231" cy="2635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venir Book" panose="02000503020000020003" pitchFamily="2" charset="0"/>
                  </a:rPr>
                  <a:t>Evaluating whether wind stress or convection are dominant: </a:t>
                </a:r>
              </a:p>
              <a:p>
                <a:endParaRPr lang="en-US" b="1" dirty="0">
                  <a:latin typeface="Avenir Book" panose="02000503020000020003" pitchFamily="2" charset="0"/>
                </a:endParaRPr>
              </a:p>
              <a:p>
                <a:r>
                  <a:rPr lang="en-US" b="1" dirty="0" err="1">
                    <a:latin typeface="Avenir Book" panose="02000503020000020003" pitchFamily="2" charset="0"/>
                  </a:rPr>
                  <a:t>Monin-Obhukov</a:t>
                </a:r>
                <a:r>
                  <a:rPr lang="en-US" b="1" dirty="0">
                    <a:latin typeface="Avenir Book" panose="02000503020000020003" pitchFamily="2" charset="0"/>
                  </a:rPr>
                  <a:t> </a:t>
                </a:r>
                <a:r>
                  <a:rPr lang="en-US" dirty="0">
                    <a:latin typeface="Avenir Book" panose="02000503020000020003" pitchFamily="2" charset="0"/>
                  </a:rPr>
                  <a:t>length scale, L</a:t>
                </a:r>
                <a:r>
                  <a:rPr lang="en-US" baseline="-25000" dirty="0">
                    <a:latin typeface="Avenir Book" panose="02000503020000020003" pitchFamily="2" charset="0"/>
                  </a:rPr>
                  <a:t>MO</a:t>
                </a:r>
              </a:p>
              <a:p>
                <a:r>
                  <a:rPr lang="en-US" dirty="0">
                    <a:latin typeface="Avenir Book" panose="02000503020000020003" pitchFamily="2" charset="0"/>
                  </a:rPr>
                  <a:t>This is the length scale of the distance of the eddies from the boundary</a:t>
                </a: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𝑀𝑂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𝑠𝑡𝑟𝑒𝑠𝑠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𝑓𝑜𝑟𝑐𝑖𝑛𝑔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𝑏𝑢𝑜𝑦𝑎𝑛𝑐𝑦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𝑓𝑜𝑟𝑐𝑖𝑛𝑔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Avenir Book" panose="02000503020000020003" pitchFamily="2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C8FF5-75D9-0EBF-DABE-4CB74355C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46" y="331150"/>
                <a:ext cx="9261231" cy="2635722"/>
              </a:xfrm>
              <a:prstGeom prst="rect">
                <a:avLst/>
              </a:prstGeom>
              <a:blipFill>
                <a:blip r:embed="rId2"/>
                <a:stretch>
                  <a:fillRect l="-547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B544B9-35D0-BC20-4A21-2B6ED85FDCC6}"/>
                  </a:ext>
                </a:extLst>
              </p:cNvPr>
              <p:cNvSpPr txBox="1"/>
              <p:nvPr/>
            </p:nvSpPr>
            <p:spPr>
              <a:xfrm>
                <a:off x="328245" y="2882262"/>
                <a:ext cx="9261231" cy="4306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𝑴𝑶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𝟎𝟑</m:t>
                    </m:r>
                  </m:oMath>
                </a14:m>
                <a:r>
                  <a:rPr lang="en-US" b="1" dirty="0">
                    <a:latin typeface="Avenir Book" panose="02000503020000020003" pitchFamily="2" charset="0"/>
                  </a:rPr>
                  <a:t> </a:t>
                </a:r>
                <a:r>
                  <a:rPr lang="en-US" b="1" dirty="0">
                    <a:latin typeface="Avenir Book" panose="02000503020000020003" pitchFamily="2" charset="0"/>
                    <a:sym typeface="Wingdings" pitchFamily="2" charset="2"/>
                  </a:rPr>
                  <a:t> buoyancy has little effect</a:t>
                </a:r>
                <a:endParaRPr lang="en-US" b="1" dirty="0">
                  <a:latin typeface="Avenir Book" panose="02000503020000020003" pitchFamily="2" charset="0"/>
                </a:endParaRPr>
              </a:p>
              <a:p>
                <a:endParaRPr lang="en-US" b="1" dirty="0">
                  <a:latin typeface="Avenir Book" panose="02000503020000020003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𝑴𝑶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b="1" dirty="0">
                    <a:latin typeface="Avenir Book" panose="02000503020000020003" pitchFamily="2" charset="0"/>
                  </a:rPr>
                  <a:t> </a:t>
                </a:r>
                <a:r>
                  <a:rPr lang="en-US" b="1" dirty="0">
                    <a:latin typeface="Avenir Book" panose="02000503020000020003" pitchFamily="2" charset="0"/>
                    <a:sym typeface="Wingdings" pitchFamily="2" charset="2"/>
                  </a:rPr>
                  <a:t> buoyancy has notable effect</a:t>
                </a:r>
              </a:p>
              <a:p>
                <a:br>
                  <a:rPr lang="en-US" b="1" dirty="0">
                    <a:latin typeface="Avenir Book" panose="02000503020000020003" pitchFamily="2" charset="0"/>
                    <a:sym typeface="Wingdings" pitchFamily="2" charset="2"/>
                  </a:rPr>
                </a:br>
                <a:r>
                  <a:rPr lang="en-US" b="1" dirty="0">
                    <a:latin typeface="Avenir Book" panose="02000503020000020003" pitchFamily="2" charset="0"/>
                    <a:sym typeface="Wingdings" pitchFamily="2" charset="2"/>
                  </a:rPr>
                  <a:t>Destabilizing: shear flow is weaker than that with same stress and no B</a:t>
                </a:r>
                <a:r>
                  <a:rPr lang="en-US" b="1" baseline="-25000" dirty="0">
                    <a:latin typeface="Avenir Book" panose="02000503020000020003" pitchFamily="2" charset="0"/>
                    <a:sym typeface="Wingdings" pitchFamily="2" charset="2"/>
                  </a:rPr>
                  <a:t>0</a:t>
                </a:r>
              </a:p>
              <a:p>
                <a:r>
                  <a:rPr lang="en-US" b="1" dirty="0">
                    <a:latin typeface="Avenir Book" panose="02000503020000020003" pitchFamily="2" charset="0"/>
                    <a:sym typeface="Wingdings" pitchFamily="2" charset="2"/>
                  </a:rPr>
                  <a:t>Stabilizing: shear flow is stronger than that with same stress and no B</a:t>
                </a:r>
                <a:r>
                  <a:rPr lang="en-US" b="1" baseline="-25000" dirty="0">
                    <a:latin typeface="Avenir Book" panose="02000503020000020003" pitchFamily="2" charset="0"/>
                    <a:sym typeface="Wingdings" pitchFamily="2" charset="2"/>
                  </a:rPr>
                  <a:t>0</a:t>
                </a:r>
              </a:p>
              <a:p>
                <a:endParaRPr lang="en-US" b="1" baseline="-25000" dirty="0">
                  <a:latin typeface="Avenir Book" panose="02000503020000020003" pitchFamily="2" charset="0"/>
                  <a:sym typeface="Wingdings" pitchFamily="2" charset="2"/>
                </a:endParaRPr>
              </a:p>
              <a:p>
                <a:endParaRPr lang="en-US" b="1" baseline="-25000" dirty="0">
                  <a:latin typeface="Avenir Book" panose="02000503020000020003" pitchFamily="2" charset="0"/>
                  <a:sym typeface="Wingdings" pitchFamily="2" charset="2"/>
                </a:endParaRPr>
              </a:p>
              <a:p>
                <a:endParaRPr lang="en-US" b="1" baseline="-25000" dirty="0">
                  <a:latin typeface="Avenir Book" panose="02000503020000020003" pitchFamily="2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b="1" dirty="0">
                    <a:latin typeface="Avenir Book" panose="02000503020000020003" pitchFamily="2" charset="0"/>
                  </a:rPr>
                  <a:t>&gt;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𝑴𝑶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>
                    <a:latin typeface="Avenir Book" panose="02000503020000020003" pitchFamily="2" charset="0"/>
                  </a:rPr>
                  <a:t> </a:t>
                </a:r>
                <a:r>
                  <a:rPr lang="en-US" b="1" dirty="0">
                    <a:latin typeface="Avenir Book" panose="02000503020000020003" pitchFamily="2" charset="0"/>
                    <a:sym typeface="Wingdings" pitchFamily="2" charset="2"/>
                  </a:rPr>
                  <a:t> Free convection, independent of surface stress</a:t>
                </a:r>
              </a:p>
              <a:p>
                <a:endParaRPr lang="en-US" b="1" dirty="0">
                  <a:latin typeface="Avenir Book" panose="02000503020000020003" pitchFamily="2" charset="0"/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b="1" dirty="0">
                    <a:latin typeface="Avenir Book" panose="02000503020000020003" pitchFamily="2" charset="0"/>
                  </a:rPr>
                  <a:t> is a vertical length scale, </a:t>
                </a:r>
                <a:r>
                  <a:rPr lang="en-US" b="1" dirty="0" err="1">
                    <a:latin typeface="Avenir Book" panose="02000503020000020003" pitchFamily="2" charset="0"/>
                  </a:rPr>
                  <a:t>ie</a:t>
                </a:r>
                <a:r>
                  <a:rPr lang="en-US" b="1" dirty="0">
                    <a:latin typeface="Avenir Book" panose="02000503020000020003" pitchFamily="2" charset="0"/>
                  </a:rPr>
                  <a:t>. depth of mixed layer</a:t>
                </a: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B544B9-35D0-BC20-4A21-2B6ED85F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45" y="2882262"/>
                <a:ext cx="9261231" cy="4306307"/>
              </a:xfrm>
              <a:prstGeom prst="rect">
                <a:avLst/>
              </a:prstGeom>
              <a:blipFill>
                <a:blip r:embed="rId3"/>
                <a:stretch>
                  <a:fillRect l="-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15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51828-3232-8FC5-278C-58F16E55E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177" y="596900"/>
            <a:ext cx="5867400" cy="566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B05C16-B45D-8833-4A71-56EC73225C43}"/>
              </a:ext>
            </a:extLst>
          </p:cNvPr>
          <p:cNvSpPr txBox="1"/>
          <p:nvPr/>
        </p:nvSpPr>
        <p:spPr>
          <a:xfrm>
            <a:off x="633046" y="7121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360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5F4EA-0B33-3603-B83D-A7E723A82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254000"/>
            <a:ext cx="6350000" cy="635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03D22E-5F2C-5F16-AAEE-E35F769CD4D4}"/>
              </a:ext>
            </a:extLst>
          </p:cNvPr>
          <p:cNvSpPr txBox="1"/>
          <p:nvPr/>
        </p:nvSpPr>
        <p:spPr>
          <a:xfrm>
            <a:off x="515815" y="832338"/>
            <a:ext cx="226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Mentimeter</a:t>
            </a:r>
            <a:r>
              <a:rPr lang="en-US" dirty="0"/>
              <a:t> reflection</a:t>
            </a:r>
          </a:p>
        </p:txBody>
      </p:sp>
    </p:spTree>
    <p:extLst>
      <p:ext uri="{BB962C8B-B14F-4D97-AF65-F5344CB8AC3E}">
        <p14:creationId xmlns:p14="http://schemas.microsoft.com/office/powerpoint/2010/main" val="2386887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0B7FE9-99BB-B194-D7B5-79721F93640E}"/>
              </a:ext>
            </a:extLst>
          </p:cNvPr>
          <p:cNvSpPr txBox="1"/>
          <p:nvPr/>
        </p:nvSpPr>
        <p:spPr>
          <a:xfrm>
            <a:off x="633045" y="586154"/>
            <a:ext cx="1083212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By the end of this lesson I hope that you can: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venir Book" panose="02000503020000020003" pitchFamily="2" charset="0"/>
              </a:rPr>
              <a:t>Describe main sources of energy that drive ocean surface boundary layer mixing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venir Book" panose="02000503020000020003" pitchFamily="2" charset="0"/>
              </a:rPr>
              <a:t>Evaluate the relative impact of winds and buoyancy flux on the ocean surface boundary layer</a:t>
            </a:r>
          </a:p>
          <a:p>
            <a:pPr marL="285750" indent="-285750">
              <a:buFontTx/>
              <a:buChar char="-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venir Book" panose="02000503020000020003" pitchFamily="2" charset="0"/>
              </a:rPr>
              <a:t>Use </a:t>
            </a:r>
            <a:r>
              <a:rPr lang="en-US" dirty="0" err="1">
                <a:latin typeface="Avenir Book" panose="02000503020000020003" pitchFamily="2" charset="0"/>
              </a:rPr>
              <a:t>Monin-Obhukov</a:t>
            </a:r>
            <a:r>
              <a:rPr lang="en-US" dirty="0">
                <a:latin typeface="Avenir Book" panose="02000503020000020003" pitchFamily="2" charset="0"/>
              </a:rPr>
              <a:t> scaling to quantify wind stress forcing vs buoyancy forcing [</a:t>
            </a:r>
            <a:r>
              <a:rPr lang="en-US" i="1" dirty="0">
                <a:latin typeface="Avenir Book" panose="02000503020000020003" pitchFamily="2" charset="0"/>
              </a:rPr>
              <a:t>next lecture</a:t>
            </a:r>
            <a:r>
              <a:rPr lang="en-US" dirty="0">
                <a:latin typeface="Avenir Book" panose="02000503020000020003" pitchFamily="2" charset="0"/>
              </a:rPr>
              <a:t>]</a:t>
            </a:r>
          </a:p>
          <a:p>
            <a:pPr marL="285750" indent="-285750">
              <a:buFontTx/>
              <a:buChar char="-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venir Book" panose="02000503020000020003" pitchFamily="2" charset="0"/>
              </a:rPr>
              <a:t>Compare and contrast the response of the ocean to atmospheric forcing under different initial ocean conditions </a:t>
            </a:r>
            <a:r>
              <a:rPr lang="en-US" i="1" dirty="0">
                <a:latin typeface="Avenir Book" panose="02000503020000020003" pitchFamily="2" charset="0"/>
              </a:rPr>
              <a:t>[next lecture]</a:t>
            </a:r>
          </a:p>
          <a:p>
            <a:pPr marL="285750" indent="-285750">
              <a:buFontTx/>
              <a:buChar char="-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Recommended reading: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Cronin and </a:t>
            </a:r>
            <a:r>
              <a:rPr lang="en-US" dirty="0" err="1">
                <a:latin typeface="Avenir Book" panose="02000503020000020003" pitchFamily="2" charset="0"/>
              </a:rPr>
              <a:t>Sprintall</a:t>
            </a:r>
            <a:r>
              <a:rPr lang="en-US" dirty="0">
                <a:latin typeface="Avenir Book" panose="02000503020000020003" pitchFamily="2" charset="0"/>
              </a:rPr>
              <a:t>, 2001. Wind and buoyancy forced upper ocean </a:t>
            </a:r>
            <a:r>
              <a:rPr lang="en-ZA" dirty="0">
                <a:effectLst/>
                <a:latin typeface="Arial" panose="020B0604020202020204" pitchFamily="34" charset="0"/>
              </a:rPr>
              <a:t>doi:10.1006/rwos.2001.0157</a:t>
            </a:r>
            <a:endParaRPr lang="en-US" dirty="0">
              <a:effectLst/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 err="1">
                <a:latin typeface="Avenir Book" panose="02000503020000020003" pitchFamily="2" charset="0"/>
              </a:rPr>
              <a:t>Moum</a:t>
            </a:r>
            <a:r>
              <a:rPr lang="en-US" dirty="0">
                <a:latin typeface="Avenir Book" panose="02000503020000020003" pitchFamily="2" charset="0"/>
              </a:rPr>
              <a:t> and Smyth, 2001. Upper ocean mixing processes </a:t>
            </a:r>
            <a:r>
              <a:rPr lang="en-ZA" dirty="0">
                <a:effectLst/>
                <a:latin typeface="Helvetica" pitchFamily="2" charset="0"/>
              </a:rPr>
              <a:t>doi:10.1006/rwos.2001.0156</a:t>
            </a:r>
          </a:p>
          <a:p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803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C3186D-B5B0-B84C-00FC-FEADD2CA7099}"/>
              </a:ext>
            </a:extLst>
          </p:cNvPr>
          <p:cNvSpPr txBox="1"/>
          <p:nvPr/>
        </p:nvSpPr>
        <p:spPr>
          <a:xfrm>
            <a:off x="468923" y="756029"/>
            <a:ext cx="89681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Before we start: 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Follow the link and open the binder</a:t>
            </a:r>
          </a:p>
          <a:p>
            <a:r>
              <a:rPr lang="en-US" b="1" dirty="0">
                <a:latin typeface="Avenir Book" panose="02000503020000020003" pitchFamily="2" charset="0"/>
                <a:hlinkClick r:id="rId2"/>
              </a:rPr>
              <a:t>https://github.com/isgiddy/pil102_example</a:t>
            </a:r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  <a:hlinkClick r:id="rId3"/>
              </a:rPr>
              <a:t>https://mybinder.org/v2/gh/isgiddy/pil102_example/HEAD</a:t>
            </a:r>
            <a:endParaRPr lang="en-US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192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F282EB-8669-81F3-9237-50402FC50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93415" cy="6741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1293A7-B0DA-E82E-C5F5-FCAFB8F6F3B2}"/>
              </a:ext>
            </a:extLst>
          </p:cNvPr>
          <p:cNvSpPr txBox="1"/>
          <p:nvPr/>
        </p:nvSpPr>
        <p:spPr>
          <a:xfrm>
            <a:off x="527538" y="1606061"/>
            <a:ext cx="3481754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Some motivation</a:t>
            </a:r>
          </a:p>
          <a:p>
            <a:endParaRPr lang="en-US" dirty="0"/>
          </a:p>
          <a:p>
            <a:r>
              <a:rPr lang="en-US" dirty="0"/>
              <a:t>The exchange of water properties at the ocean surface boundary layer regulates our earths climate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87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7B9E28-18B2-79ED-E3B0-E8506AA3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01198-659C-7348-A45B-2CEA8F9FC223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E4C10-7388-9F1B-6B85-CCA9ECBF4B89}"/>
              </a:ext>
            </a:extLst>
          </p:cNvPr>
          <p:cNvSpPr txBox="1"/>
          <p:nvPr/>
        </p:nvSpPr>
        <p:spPr>
          <a:xfrm>
            <a:off x="527537" y="1184031"/>
            <a:ext cx="57325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The ocean surface boundary layer: </a:t>
            </a:r>
            <a:r>
              <a:rPr lang="en-US" dirty="0">
                <a:latin typeface="Avenir Book" panose="02000503020000020003" pitchFamily="2" charset="0"/>
              </a:rPr>
              <a:t>the uppermost layer of the ocean that is in contact with the atmosphere. It is the site of active air-sea exchange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2EF36-C7A9-5C9A-C4C0-BA8B1F286C13}"/>
              </a:ext>
            </a:extLst>
          </p:cNvPr>
          <p:cNvSpPr txBox="1"/>
          <p:nvPr/>
        </p:nvSpPr>
        <p:spPr>
          <a:xfrm>
            <a:off x="328246" y="331150"/>
            <a:ext cx="926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Some Key definitions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20A0F8-7713-4650-E55F-F2F39C643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387" y="331150"/>
            <a:ext cx="5888791" cy="452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756FC8-43E1-086E-5B81-5AC90BA597FB}"/>
              </a:ext>
            </a:extLst>
          </p:cNvPr>
          <p:cNvSpPr txBox="1"/>
          <p:nvPr/>
        </p:nvSpPr>
        <p:spPr>
          <a:xfrm>
            <a:off x="10201936" y="5708346"/>
            <a:ext cx="199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et al., 1986</a:t>
            </a:r>
          </a:p>
        </p:txBody>
      </p:sp>
    </p:spTree>
    <p:extLst>
      <p:ext uri="{BB962C8B-B14F-4D97-AF65-F5344CB8AC3E}">
        <p14:creationId xmlns:p14="http://schemas.microsoft.com/office/powerpoint/2010/main" val="3010737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7B9E28-18B2-79ED-E3B0-E8506AA3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01198-659C-7348-A45B-2CEA8F9FC223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E4C10-7388-9F1B-6B85-CCA9ECBF4B89}"/>
              </a:ext>
            </a:extLst>
          </p:cNvPr>
          <p:cNvSpPr txBox="1"/>
          <p:nvPr/>
        </p:nvSpPr>
        <p:spPr>
          <a:xfrm>
            <a:off x="527537" y="1184031"/>
            <a:ext cx="57325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The ocean surface boundary layer: </a:t>
            </a:r>
            <a:r>
              <a:rPr lang="en-US" dirty="0">
                <a:latin typeface="Avenir Book" panose="02000503020000020003" pitchFamily="2" charset="0"/>
              </a:rPr>
              <a:t>the uppermost layer of the ocean that is in contact with the atmosphere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Density stratification: </a:t>
            </a:r>
            <a:r>
              <a:rPr lang="en-US" dirty="0">
                <a:latin typeface="Avenir Book" panose="02000503020000020003" pitchFamily="2" charset="0"/>
              </a:rPr>
              <a:t>vertical distribution of waters with distinct density classes in horizontal layers increasing in density with depth (stable). 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A function of temperature and salinity of the water </a:t>
            </a:r>
            <a:endParaRPr lang="en-US" b="1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2EF36-C7A9-5C9A-C4C0-BA8B1F286C13}"/>
              </a:ext>
            </a:extLst>
          </p:cNvPr>
          <p:cNvSpPr txBox="1"/>
          <p:nvPr/>
        </p:nvSpPr>
        <p:spPr>
          <a:xfrm>
            <a:off x="328246" y="331150"/>
            <a:ext cx="926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Some Key definitions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20A0F8-7713-4650-E55F-F2F39C643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387" y="331150"/>
            <a:ext cx="5888791" cy="452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756FC8-43E1-086E-5B81-5AC90BA597FB}"/>
              </a:ext>
            </a:extLst>
          </p:cNvPr>
          <p:cNvSpPr txBox="1"/>
          <p:nvPr/>
        </p:nvSpPr>
        <p:spPr>
          <a:xfrm>
            <a:off x="10201936" y="5708346"/>
            <a:ext cx="199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et al., 1986</a:t>
            </a:r>
          </a:p>
        </p:txBody>
      </p:sp>
    </p:spTree>
    <p:extLst>
      <p:ext uri="{BB962C8B-B14F-4D97-AF65-F5344CB8AC3E}">
        <p14:creationId xmlns:p14="http://schemas.microsoft.com/office/powerpoint/2010/main" val="1807496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7B9E28-18B2-79ED-E3B0-E8506AA3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01198-659C-7348-A45B-2CEA8F9FC223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3E4C10-7388-9F1B-6B85-CCA9ECBF4B89}"/>
                  </a:ext>
                </a:extLst>
              </p:cNvPr>
              <p:cNvSpPr txBox="1"/>
              <p:nvPr/>
            </p:nvSpPr>
            <p:spPr>
              <a:xfrm>
                <a:off x="527537" y="1207477"/>
                <a:ext cx="8487509" cy="3981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venir Book" panose="02000503020000020003" pitchFamily="2" charset="0"/>
                  </a:rPr>
                  <a:t>Wind Stress</a:t>
                </a: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r>
                  <a:rPr lang="en-US" dirty="0">
                    <a:latin typeface="Avenir Book" panose="02000503020000020003" pitchFamily="2" charset="0"/>
                  </a:rPr>
                  <a:t>Shear stress exerted by the wind on the surface of water</a:t>
                </a:r>
              </a:p>
              <a:p>
                <a:r>
                  <a:rPr lang="en-US" dirty="0">
                    <a:latin typeface="Avenir Book" panose="02000503020000020003" pitchFamily="2" charset="0"/>
                  </a:rPr>
                  <a:t>Defined as a force per unit area</a:t>
                </a:r>
              </a:p>
              <a:p>
                <a:r>
                  <a:rPr lang="en-US" dirty="0">
                    <a:latin typeface="Avenir Book" panose="02000503020000020003" pitchFamily="2" charset="0"/>
                  </a:rPr>
                  <a:t>Flux of horizontal momentum applied by the wind on the ocean surface</a:t>
                </a: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𝑤𝑖𝑛𝑑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b="0" i="0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Avenir Book" panose="02000503020000020003" pitchFamily="2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r>
                  <a:rPr lang="en-US" dirty="0">
                    <a:latin typeface="Avenir Book" panose="02000503020000020003" pitchFamily="2" charset="0"/>
                  </a:rPr>
                  <a:t> </a:t>
                </a:r>
                <a:endParaRPr lang="en-US" b="1" dirty="0">
                  <a:latin typeface="Avenir Book" panose="02000503020000020003" pitchFamily="2" charset="0"/>
                </a:endParaRPr>
              </a:p>
              <a:p>
                <a:endParaRPr lang="en-US" b="1" dirty="0">
                  <a:latin typeface="Avenir Book" panose="02000503020000020003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</m:oMath>
                </a14:m>
                <a:r>
                  <a:rPr lang="en-US" b="1" dirty="0">
                    <a:latin typeface="Avenir Book" panose="02000503020000020003" pitchFamily="2" charset="0"/>
                  </a:rPr>
                  <a:t>=</a:t>
                </a:r>
                <a:r>
                  <a:rPr lang="en-US" dirty="0">
                    <a:latin typeface="Avenir Book" panose="02000503020000020003" pitchFamily="2" charset="0"/>
                  </a:rPr>
                  <a:t>density of air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= drag over water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=wind speed at 10 m above the ocean surface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3E4C10-7388-9F1B-6B85-CCA9ECBF4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37" y="1207477"/>
                <a:ext cx="8487509" cy="3981218"/>
              </a:xfrm>
              <a:prstGeom prst="rect">
                <a:avLst/>
              </a:prstGeom>
              <a:blipFill>
                <a:blip r:embed="rId3"/>
                <a:stretch>
                  <a:fillRect l="-598" t="-637" b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22EF36-C7A9-5C9A-C4C0-BA8B1F286C13}"/>
              </a:ext>
            </a:extLst>
          </p:cNvPr>
          <p:cNvSpPr txBox="1"/>
          <p:nvPr/>
        </p:nvSpPr>
        <p:spPr>
          <a:xfrm>
            <a:off x="328246" y="331150"/>
            <a:ext cx="926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Some Key definitions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4B3F9-67C8-3C03-66E1-01C17BEDE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46" y="331150"/>
            <a:ext cx="1750437" cy="492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93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7B9E28-18B2-79ED-E3B0-E8506AA3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01198-659C-7348-A45B-2CEA8F9FC223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3E4C10-7388-9F1B-6B85-CCA9ECBF4B89}"/>
                  </a:ext>
                </a:extLst>
              </p:cNvPr>
              <p:cNvSpPr txBox="1"/>
              <p:nvPr/>
            </p:nvSpPr>
            <p:spPr>
              <a:xfrm>
                <a:off x="527537" y="1207477"/>
                <a:ext cx="11312771" cy="5811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dirty="0">
                    <a:latin typeface="Avenir Book" panose="02000503020000020003" pitchFamily="2" charset="0"/>
                  </a:rPr>
                  <a:t>Buoyancy flux, B</a:t>
                </a:r>
                <a:br>
                  <a:rPr lang="en-US" dirty="0">
                    <a:latin typeface="Avenir Book" panose="02000503020000020003" pitchFamily="2" charset="0"/>
                  </a:rPr>
                </a:br>
                <a:br>
                  <a:rPr lang="en-US" dirty="0">
                    <a:latin typeface="Avenir Book" panose="02000503020000020003" pitchFamily="2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𝐻𝑒𝑎𝑡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𝑓𝑙𝑢𝑥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𝐹𝑟𝑒𝑠h𝑤𝑎𝑡𝑒𝑟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ux</m:t>
                      </m:r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latin typeface="Avenir Book" panose="02000503020000020003" pitchFamily="2" charset="0"/>
                </a:endParaRPr>
              </a:p>
              <a:p>
                <a:endParaRPr lang="en-US" i="1" dirty="0">
                  <a:latin typeface="Avenir Book" panose="02000503020000020003" pitchFamily="2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r>
                  <a:rPr lang="en-ZA" dirty="0">
                    <a:effectLst/>
                    <a:latin typeface="Avenir Book" panose="02000503020000020003" pitchFamily="2" charset="0"/>
                  </a:rPr>
                  <a:t>Since the density of sea water depends on temperature and salinity, air-sea heat and moisture </a:t>
                </a:r>
                <a:r>
                  <a:rPr lang="en-ZA" dirty="0">
                    <a:latin typeface="Avenir Book" panose="02000503020000020003" pitchFamily="2" charset="0"/>
                  </a:rPr>
                  <a:t>fl</a:t>
                </a:r>
                <a:r>
                  <a:rPr lang="en-ZA" dirty="0">
                    <a:effectLst/>
                    <a:latin typeface="Avenir Book" panose="02000503020000020003" pitchFamily="2" charset="0"/>
                  </a:rPr>
                  <a:t>uxes can change the surface density making the water column more or less buoyant. Specifically, the net surface heat </a:t>
                </a:r>
                <a:r>
                  <a:rPr lang="en-ZA" dirty="0">
                    <a:latin typeface="Avenir Book" panose="02000503020000020003" pitchFamily="2" charset="0"/>
                  </a:rPr>
                  <a:t>fl</a:t>
                </a:r>
                <a:r>
                  <a:rPr lang="en-ZA" dirty="0">
                    <a:effectLst/>
                    <a:latin typeface="Avenir Book" panose="02000503020000020003" pitchFamily="2" charset="0"/>
                  </a:rPr>
                  <a:t>ux (Q</a:t>
                </a:r>
                <a:r>
                  <a:rPr lang="en-ZA" baseline="-25000" dirty="0">
                    <a:effectLst/>
                    <a:latin typeface="Avenir Book" panose="02000503020000020003" pitchFamily="2" charset="0"/>
                  </a:rPr>
                  <a:t>0</a:t>
                </a:r>
                <a:r>
                  <a:rPr lang="en-ZA" dirty="0">
                    <a:effectLst/>
                    <a:latin typeface="Avenir Book" panose="02000503020000020003" pitchFamily="2" charset="0"/>
                  </a:rPr>
                  <a:t> ), rate of evaporation (E) and precipitation (P) can be expressed as a buoyancy flux (B</a:t>
                </a:r>
                <a:r>
                  <a:rPr lang="en-ZA" baseline="-25000" dirty="0">
                    <a:effectLst/>
                    <a:latin typeface="Avenir Book" panose="02000503020000020003" pitchFamily="2" charset="0"/>
                  </a:rPr>
                  <a:t>0</a:t>
                </a:r>
                <a:r>
                  <a:rPr lang="en-ZA" dirty="0">
                    <a:effectLst/>
                    <a:latin typeface="Avenir Book" panose="02000503020000020003" pitchFamily="2" charset="0"/>
                  </a:rPr>
                  <a:t>), as:</a:t>
                </a:r>
              </a:p>
              <a:p>
                <a:endParaRPr lang="en-ZA" dirty="0">
                  <a:latin typeface="Avenir Book" panose="02000503020000020003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ZA" dirty="0">
                    <a:latin typeface="Avenir Book" panose="02000503020000020003" pitchFamily="2" charset="0"/>
                  </a:rPr>
                  <a:t>. </a:t>
                </a:r>
                <a:r>
                  <a:rPr lang="en-US" dirty="0">
                    <a:latin typeface="Avenir Book" panose="02000503020000020003" pitchFamily="2" charset="0"/>
                  </a:rPr>
                  <a:t>[m</a:t>
                </a:r>
                <a:r>
                  <a:rPr lang="en-US" baseline="30000" dirty="0">
                    <a:latin typeface="Avenir Book" panose="02000503020000020003" pitchFamily="2" charset="0"/>
                  </a:rPr>
                  <a:t>2</a:t>
                </a:r>
                <a:r>
                  <a:rPr lang="en-US" dirty="0">
                    <a:latin typeface="Avenir Book" panose="02000503020000020003" pitchFamily="2" charset="0"/>
                  </a:rPr>
                  <a:t>/s</a:t>
                </a:r>
                <a:r>
                  <a:rPr lang="en-US" baseline="30000" dirty="0">
                    <a:latin typeface="Avenir Book" panose="02000503020000020003" pitchFamily="2" charset="0"/>
                  </a:rPr>
                  <a:t>3</a:t>
                </a:r>
                <a:r>
                  <a:rPr lang="en-US" dirty="0">
                    <a:latin typeface="Avenir Book" panose="02000503020000020003" pitchFamily="2" charset="0"/>
                  </a:rPr>
                  <a:t>]</a:t>
                </a:r>
              </a:p>
              <a:p>
                <a:br>
                  <a:rPr lang="en-ZA" dirty="0">
                    <a:latin typeface="Avenir Book" panose="02000503020000020003" pitchFamily="2" charset="0"/>
                  </a:rPr>
                </a:br>
                <a:r>
                  <a:rPr lang="en-ZA" dirty="0">
                    <a:effectLst/>
                    <a:latin typeface="Avenir Book" panose="02000503020000020003" pitchFamily="2" charset="0"/>
                  </a:rPr>
                  <a:t>where g is gravity,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ZA" dirty="0">
                    <a:effectLst/>
                    <a:latin typeface="Avenir Book" panose="02000503020000020003" pitchFamily="2" charset="0"/>
                  </a:rPr>
                  <a:t> is ocean density, c</a:t>
                </a:r>
                <a:r>
                  <a:rPr lang="en-ZA" baseline="-25000" dirty="0">
                    <a:effectLst/>
                    <a:latin typeface="Avenir Book" panose="02000503020000020003" pitchFamily="2" charset="0"/>
                  </a:rPr>
                  <a:t>p</a:t>
                </a:r>
                <a:r>
                  <a:rPr lang="en-ZA" dirty="0">
                    <a:effectLst/>
                    <a:latin typeface="Avenir Book" panose="02000503020000020003" pitchFamily="2" charset="0"/>
                  </a:rPr>
                  <a:t> is specific heat of water, S</a:t>
                </a:r>
                <a:r>
                  <a:rPr lang="en-ZA" baseline="-25000" dirty="0">
                    <a:effectLst/>
                    <a:latin typeface="Avenir Book" panose="02000503020000020003" pitchFamily="2" charset="0"/>
                  </a:rPr>
                  <a:t>0</a:t>
                </a:r>
                <a:r>
                  <a:rPr lang="en-ZA" dirty="0">
                    <a:effectLst/>
                    <a:latin typeface="Avenir Book" panose="02000503020000020003" pitchFamily="2" charset="0"/>
                  </a:rPr>
                  <a:t> is surface salinity,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ZA" dirty="0">
                    <a:effectLst/>
                    <a:latin typeface="Avenir Book" panose="02000503020000020003" pitchFamily="2" charset="0"/>
                  </a:rPr>
                  <a:t> is the effective</a:t>
                </a:r>
                <a:br>
                  <a:rPr lang="en-ZA" dirty="0">
                    <a:latin typeface="Avenir Book" panose="02000503020000020003" pitchFamily="2" charset="0"/>
                  </a:rPr>
                </a:br>
                <a:r>
                  <a:rPr lang="en-ZA" dirty="0">
                    <a:effectLst/>
                    <a:latin typeface="Avenir Book" panose="02000503020000020003" pitchFamily="2" charset="0"/>
                  </a:rPr>
                  <a:t>thermal expansion coefficient,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ZA" dirty="0">
                    <a:effectLst/>
                    <a:latin typeface="Avenir Book" panose="02000503020000020003" pitchFamily="2" charset="0"/>
                  </a:rPr>
                  <a:t> is the effective </a:t>
                </a:r>
                <a:r>
                  <a:rPr lang="en-ZA" dirty="0" err="1">
                    <a:effectLst/>
                    <a:latin typeface="Avenir Book" panose="02000503020000020003" pitchFamily="2" charset="0"/>
                  </a:rPr>
                  <a:t>haline</a:t>
                </a:r>
                <a:r>
                  <a:rPr lang="en-ZA" dirty="0">
                    <a:effectLst/>
                    <a:latin typeface="Avenir Book" panose="02000503020000020003" pitchFamily="2" charset="0"/>
                  </a:rPr>
                  <a:t> contraction coefficient. A negative (i.e., downward) buoyancy </a:t>
                </a:r>
                <a:r>
                  <a:rPr lang="en-ZA" dirty="0">
                    <a:latin typeface="Avenir Book" panose="02000503020000020003" pitchFamily="2" charset="0"/>
                  </a:rPr>
                  <a:t>fl</a:t>
                </a:r>
                <a:r>
                  <a:rPr lang="en-ZA" dirty="0">
                    <a:effectLst/>
                    <a:latin typeface="Avenir Book" panose="02000503020000020003" pitchFamily="2" charset="0"/>
                  </a:rPr>
                  <a:t>ux, due to either surface</a:t>
                </a:r>
                <a:r>
                  <a:rPr lang="en-ZA" dirty="0">
                    <a:latin typeface="Avenir Book" panose="02000503020000020003" pitchFamily="2" charset="0"/>
                  </a:rPr>
                  <a:t> </a:t>
                </a:r>
                <a:r>
                  <a:rPr lang="en-ZA" dirty="0">
                    <a:effectLst/>
                    <a:latin typeface="Avenir Book" panose="02000503020000020003" pitchFamily="2" charset="0"/>
                  </a:rPr>
                  <a:t>warming or precipitation, tends to make the ocean surface more buoyant. Conversely, a positive buoyancy </a:t>
                </a:r>
                <a:r>
                  <a:rPr lang="en-ZA" dirty="0">
                    <a:latin typeface="Avenir Book" panose="02000503020000020003" pitchFamily="2" charset="0"/>
                  </a:rPr>
                  <a:t>fl</a:t>
                </a:r>
                <a:r>
                  <a:rPr lang="en-ZA" dirty="0">
                    <a:effectLst/>
                    <a:latin typeface="Avenir Book" panose="02000503020000020003" pitchFamily="2" charset="0"/>
                  </a:rPr>
                  <a:t>ux, due to either surface cooling or evaporation, tends to make the ocean surface less buoyant</a:t>
                </a:r>
                <a:r>
                  <a:rPr lang="en-US" dirty="0">
                    <a:effectLst/>
                    <a:latin typeface="Avenir Book" panose="02000503020000020003" pitchFamily="2" charset="0"/>
                  </a:rPr>
                  <a:t>. </a:t>
                </a:r>
                <a:endParaRPr lang="en-US" b="1" dirty="0">
                  <a:latin typeface="Avenir Book" panose="02000503020000020003" pitchFamily="2" charset="0"/>
                </a:endParaRPr>
              </a:p>
              <a:p>
                <a:endParaRPr lang="en-US" b="1" dirty="0">
                  <a:latin typeface="Avenir Book" panose="02000503020000020003" pitchFamily="2" charset="0"/>
                </a:endParaRPr>
              </a:p>
              <a:p>
                <a:endParaRPr lang="en-US" b="1" dirty="0">
                  <a:latin typeface="Avenir Book" panose="02000503020000020003" pitchFamily="2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3E4C10-7388-9F1B-6B85-CCA9ECBF4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37" y="1207477"/>
                <a:ext cx="11312771" cy="5811784"/>
              </a:xfrm>
              <a:prstGeom prst="rect">
                <a:avLst/>
              </a:prstGeom>
              <a:blipFill>
                <a:blip r:embed="rId3"/>
                <a:stretch>
                  <a:fillRect l="-448" t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22EF36-C7A9-5C9A-C4C0-BA8B1F286C13}"/>
              </a:ext>
            </a:extLst>
          </p:cNvPr>
          <p:cNvSpPr txBox="1"/>
          <p:nvPr/>
        </p:nvSpPr>
        <p:spPr>
          <a:xfrm>
            <a:off x="328246" y="331150"/>
            <a:ext cx="926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Some Key definitions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A64654-E403-8B05-A75C-76BC5E0CA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944" y="136525"/>
            <a:ext cx="47371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42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6639D5-604F-4694-3F22-B4D3831B5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794"/>
            <a:ext cx="7772400" cy="30165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17657B-7A10-0D38-4B03-A7134D70B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3337639"/>
            <a:ext cx="7772400" cy="28790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78EE2E-641E-5027-3E56-5C013A05835C}"/>
              </a:ext>
            </a:extLst>
          </p:cNvPr>
          <p:cNvSpPr txBox="1"/>
          <p:nvPr/>
        </p:nvSpPr>
        <p:spPr>
          <a:xfrm>
            <a:off x="9425354" y="6349874"/>
            <a:ext cx="308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Cronin and </a:t>
            </a:r>
            <a:r>
              <a:rPr lang="en-US" dirty="0" err="1"/>
              <a:t>Sprintal</a:t>
            </a:r>
            <a:r>
              <a:rPr lang="en-US" dirty="0"/>
              <a:t>, 2001</a:t>
            </a:r>
          </a:p>
        </p:txBody>
      </p:sp>
    </p:spTree>
    <p:extLst>
      <p:ext uri="{BB962C8B-B14F-4D97-AF65-F5344CB8AC3E}">
        <p14:creationId xmlns:p14="http://schemas.microsoft.com/office/powerpoint/2010/main" val="3093298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953</Words>
  <Application>Microsoft Macintosh PowerPoint</Application>
  <PresentationFormat>Widescreen</PresentationFormat>
  <Paragraphs>168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Avenir Book</vt:lpstr>
      <vt:lpstr>Calibri</vt:lpstr>
      <vt:lpstr>Calibri Light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2023-05-29T14:44:03Z</dcterms:created>
  <dcterms:modified xsi:type="dcterms:W3CDTF">2023-05-30T08:43:26Z</dcterms:modified>
</cp:coreProperties>
</file>